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3" r:id="rId5"/>
    <p:sldId id="266" r:id="rId6"/>
    <p:sldId id="259" r:id="rId7"/>
    <p:sldId id="260" r:id="rId8"/>
    <p:sldId id="261" r:id="rId9"/>
    <p:sldId id="262" r:id="rId10"/>
    <p:sldId id="264" r:id="rId11"/>
    <p:sldId id="265" r:id="rId12"/>
    <p:sldId id="267" r:id="rId13"/>
    <p:sldId id="268" r:id="rId14"/>
    <p:sldId id="270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75" userDrawn="1">
          <p15:clr>
            <a:srgbClr val="A4A3A4"/>
          </p15:clr>
        </p15:guide>
        <p15:guide id="2" orient="horz" pos="3090" userDrawn="1">
          <p15:clr>
            <a:srgbClr val="A4A3A4"/>
          </p15:clr>
        </p15:guide>
        <p15:guide id="3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19"/>
    <p:restoredTop sz="94729"/>
  </p:normalViewPr>
  <p:slideViewPr>
    <p:cSldViewPr snapToGrid="0">
      <p:cViewPr varScale="1">
        <p:scale>
          <a:sx n="112" d="100"/>
          <a:sy n="112" d="100"/>
        </p:scale>
        <p:origin x="408" y="184"/>
      </p:cViewPr>
      <p:guideLst>
        <p:guide orient="horz" pos="1275"/>
        <p:guide orient="horz" pos="309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1F62D-1917-90A7-2BC5-4AA133C331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D6D784-70DA-7E1D-AC01-A3DECA1E04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8DE59-76C7-816F-B359-20218633F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1D49-B86C-8A41-96A7-7556ABA67CAD}" type="datetimeFigureOut">
              <a:rPr lang="en-US" smtClean="0"/>
              <a:t>8/17/25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7E605-5317-3B37-5CB1-9F36697BE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D8BF4-5CA2-02BD-098B-D11D77297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2E2B5-0659-6349-965E-3CE6C5355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88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2FF7C-708F-30AE-B1D3-549EB92B0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283D22-7206-11E2-EE6E-4DC0081800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A5F5A-0B30-D05B-9839-AC395720F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1D49-B86C-8A41-96A7-7556ABA67CAD}" type="datetimeFigureOut">
              <a:rPr lang="en-US" smtClean="0"/>
              <a:t>8/17/25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54F1-8E47-4F83-096B-C5F985431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648BB9-4AF7-8F71-665C-BAAABC663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2E2B5-0659-6349-965E-3CE6C5355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277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F9525B-E869-0CC8-B947-FC48BE7836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60BAEC-FF8B-A42C-67DB-D8B5306D6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86B67-7E12-A465-4CAE-EAA0767D2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1D49-B86C-8A41-96A7-7556ABA67CAD}" type="datetimeFigureOut">
              <a:rPr lang="en-US" smtClean="0"/>
              <a:t>8/17/25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B91925-F428-8BA8-3974-92AF24B7E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D3AC0-719A-8083-0CEE-C800B0E9F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2E2B5-0659-6349-965E-3CE6C5355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785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DB61A-95EB-564A-78EF-1FF2B8E94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B26A7-12D8-FC10-6174-F514B44C7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73728-BDAC-9A21-5982-BDC7A7D38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1D49-B86C-8A41-96A7-7556ABA67CAD}" type="datetimeFigureOut">
              <a:rPr lang="en-US" smtClean="0"/>
              <a:t>8/17/25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0F37D-AABD-3ADD-CD03-06E5E9C3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D388D-28F3-126E-60CB-3421C9E09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2E2B5-0659-6349-965E-3CE6C5355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255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52E51-0287-6438-319E-267B8DA73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874D7D-F5B0-5C5D-32DE-55804F08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0071F2-4B27-B408-17A9-05A316142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1D49-B86C-8A41-96A7-7556ABA67CAD}" type="datetimeFigureOut">
              <a:rPr lang="en-US" smtClean="0"/>
              <a:t>8/17/25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AE7325-D96F-1923-7B8B-A2B141F39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00CFD-27BD-C5F4-67DF-CBD7FA439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2E2B5-0659-6349-965E-3CE6C5355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033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90B2C-C0B1-0DBB-3EA4-D2310C9E2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742543-CA2F-E5A5-A67E-8E9C30DEF2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A721A9-6B34-EC3B-AEC8-ED93414940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C1B6B9-FB05-2013-A78D-0235FD617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1D49-B86C-8A41-96A7-7556ABA67CAD}" type="datetimeFigureOut">
              <a:rPr lang="en-US" smtClean="0"/>
              <a:t>8/17/25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266C9-D35C-D313-99F9-FB8D7DE10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A20DF1-E740-EDB3-0A5B-C6AFA2066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2E2B5-0659-6349-965E-3CE6C5355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2491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C84D6-24F1-DB6F-9522-FE362E68C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C7CAB-8CA0-938B-AC9F-A419ECA00D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92AF85-9F6E-882A-F34D-BE40D957E5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64446D-CAD7-A1C3-6110-D42174D998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9AECE-0250-CAAA-BD76-BC3CD5D8C3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AF5D6E-C68F-9A9D-354A-06818E216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1D49-B86C-8A41-96A7-7556ABA67CAD}" type="datetimeFigureOut">
              <a:rPr lang="en-US" smtClean="0"/>
              <a:t>8/17/25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3A136F-A7B9-8ABE-5E84-CDBC1B02F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0BB73F-D96C-BF11-6B30-22A092812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2E2B5-0659-6349-965E-3CE6C5355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8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73DC6-0DE9-DCF2-334F-811FFBCFB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CF319B-B86D-3901-1946-28762E1B1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1D49-B86C-8A41-96A7-7556ABA67CAD}" type="datetimeFigureOut">
              <a:rPr lang="en-US" smtClean="0"/>
              <a:t>8/17/25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9FDC7A-4058-8F2C-7016-F001FD1A6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70603B-E742-1889-31F9-BE7FF7D31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2E2B5-0659-6349-965E-3CE6C5355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60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136277-187D-D2DC-CAA0-6D2888997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1D49-B86C-8A41-96A7-7556ABA67CAD}" type="datetimeFigureOut">
              <a:rPr lang="en-US" smtClean="0"/>
              <a:t>8/17/25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648C69-0418-DFCF-6FAA-2198E12C8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13ED54-A34E-FC18-88BF-1C71F8698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2E2B5-0659-6349-965E-3CE6C5355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209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08667-9AAA-E03E-7D34-27875D4FE4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DB134-E576-C36A-1E72-6346B8B19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6251DF-02A7-274B-C8B0-848BD653FB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5F7A65-BC9F-AE5D-F22D-B862DA842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1D49-B86C-8A41-96A7-7556ABA67CAD}" type="datetimeFigureOut">
              <a:rPr lang="en-US" smtClean="0"/>
              <a:t>8/17/25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CBD973-7B68-0E96-45F1-3043222CF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6ABE07-3861-3F0F-E883-0D8C2A71F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2E2B5-0659-6349-965E-3CE6C5355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067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33433-2231-80DC-4B67-AF7CD8755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B59FD-DEDA-F8DF-ADFC-AE56567EE6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40F805-536D-422F-B886-C1446D81E3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A7B9AE-021B-05DD-E6EA-C2B5E41FA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91D49-B86C-8A41-96A7-7556ABA67CAD}" type="datetimeFigureOut">
              <a:rPr lang="en-US" smtClean="0"/>
              <a:t>8/17/25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4C8C4C-4D56-0746-277D-82CE10A1C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EAB074-E092-E6D8-6930-0498007B2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62E2B5-0659-6349-965E-3CE6C5355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683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A5C310-363E-61BD-6BAC-990739DD0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BF15AB-7D47-DD8F-2D11-A1022B89B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79490B-1808-8460-48EC-3918753747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291D49-B86C-8A41-96A7-7556ABA67CAD}" type="datetimeFigureOut">
              <a:rPr lang="en-US" smtClean="0"/>
              <a:t>8/17/25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0B582-8026-DC15-328D-925E79477F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E74935-DF61-22A5-3A93-2920927D27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62E2B5-0659-6349-965E-3CE6C5355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026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0A097-7555-50F2-60FF-4CAF5E4AD2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PyFock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427C9E-8F2B-3EB5-DC27-04E76F40F2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Figures</a:t>
            </a:r>
          </a:p>
        </p:txBody>
      </p:sp>
    </p:spTree>
    <p:extLst>
      <p:ext uri="{BB962C8B-B14F-4D97-AF65-F5344CB8AC3E}">
        <p14:creationId xmlns:p14="http://schemas.microsoft.com/office/powerpoint/2010/main" val="2997845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water molecules&#10;&#10;AI-generated content may be incorrect.">
            <a:extLst>
              <a:ext uri="{FF2B5EF4-FFF2-40B4-BE49-F238E27FC236}">
                <a16:creationId xmlns:a16="http://schemas.microsoft.com/office/drawing/2014/main" id="{E1839389-B417-79C4-1BFE-60061CDD0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1591"/>
            <a:ext cx="10522226" cy="661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973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water molecules&#10;&#10;AI-generated content may be incorrect.">
            <a:extLst>
              <a:ext uri="{FF2B5EF4-FFF2-40B4-BE49-F238E27FC236}">
                <a16:creationId xmlns:a16="http://schemas.microsoft.com/office/drawing/2014/main" id="{51CAC4BC-B37F-5487-6B8C-C3C536E096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624" y="0"/>
            <a:ext cx="10699094" cy="6692348"/>
          </a:xfrm>
        </p:spPr>
      </p:pic>
    </p:spTree>
    <p:extLst>
      <p:ext uri="{BB962C8B-B14F-4D97-AF65-F5344CB8AC3E}">
        <p14:creationId xmlns:p14="http://schemas.microsoft.com/office/powerpoint/2010/main" val="906444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and white star shaped object with white balls&#10;&#10;AI-generated content may be incorrect.">
            <a:extLst>
              <a:ext uri="{FF2B5EF4-FFF2-40B4-BE49-F238E27FC236}">
                <a16:creationId xmlns:a16="http://schemas.microsoft.com/office/drawing/2014/main" id="{5F5BEA77-F5D9-2416-73DC-316FED12B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510"/>
            <a:ext cx="6096002" cy="34004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D5A8A1-1306-F8E4-4DAE-86F12E0826BA}"/>
              </a:ext>
            </a:extLst>
          </p:cNvPr>
          <p:cNvSpPr txBox="1"/>
          <p:nvPr/>
        </p:nvSpPr>
        <p:spPr>
          <a:xfrm>
            <a:off x="1973942" y="3429000"/>
            <a:ext cx="1884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Isosurface</a:t>
            </a:r>
            <a:r>
              <a:rPr lang="en-US" dirty="0"/>
              <a:t> = 0.07</a:t>
            </a:r>
          </a:p>
        </p:txBody>
      </p:sp>
      <p:pic>
        <p:nvPicPr>
          <p:cNvPr id="6" name="Picture 5" descr="A glowing blue and purple glowing objects&#10;&#10;AI-generated content may be incorrect.">
            <a:extLst>
              <a:ext uri="{FF2B5EF4-FFF2-40B4-BE49-F238E27FC236}">
                <a16:creationId xmlns:a16="http://schemas.microsoft.com/office/drawing/2014/main" id="{73E336B7-6F19-E130-D83F-F49CFCA0FA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754" t="15955" r="27560"/>
          <a:stretch>
            <a:fillRect/>
          </a:stretch>
        </p:blipFill>
        <p:spPr>
          <a:xfrm>
            <a:off x="5326743" y="3429000"/>
            <a:ext cx="3628572" cy="3643858"/>
          </a:xfrm>
          <a:prstGeom prst="rect">
            <a:avLst/>
          </a:prstGeom>
        </p:spPr>
      </p:pic>
      <p:pic>
        <p:nvPicPr>
          <p:cNvPr id="8" name="Picture 7" descr="A group of glowing spheres&#10;&#10;AI-generated content may be incorrect.">
            <a:extLst>
              <a:ext uri="{FF2B5EF4-FFF2-40B4-BE49-F238E27FC236}">
                <a16:creationId xmlns:a16="http://schemas.microsoft.com/office/drawing/2014/main" id="{458FC110-B000-DB18-157A-A4E81870FB8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397" t="10390" r="27918" b="15955"/>
          <a:stretch>
            <a:fillRect/>
          </a:stretch>
        </p:blipFill>
        <p:spPr>
          <a:xfrm>
            <a:off x="8186056" y="132056"/>
            <a:ext cx="3628573" cy="31933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E98811-2282-EFE7-BA91-A38818B71993}"/>
              </a:ext>
            </a:extLst>
          </p:cNvPr>
          <p:cNvSpPr txBox="1"/>
          <p:nvPr/>
        </p:nvSpPr>
        <p:spPr>
          <a:xfrm>
            <a:off x="8957107" y="6212114"/>
            <a:ext cx="2086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HOMO</a:t>
            </a:r>
          </a:p>
          <a:p>
            <a:r>
              <a:rPr lang="en-US" dirty="0" err="1"/>
              <a:t>Isosurface</a:t>
            </a:r>
            <a:r>
              <a:rPr lang="en-US" dirty="0"/>
              <a:t> = +-0.03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F620C9-B8A7-31B8-17AC-665AB7691DDA}"/>
              </a:ext>
            </a:extLst>
          </p:cNvPr>
          <p:cNvSpPr txBox="1"/>
          <p:nvPr/>
        </p:nvSpPr>
        <p:spPr>
          <a:xfrm>
            <a:off x="9380391" y="3290500"/>
            <a:ext cx="2086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LUMO</a:t>
            </a:r>
          </a:p>
          <a:p>
            <a:r>
              <a:rPr lang="en-US" dirty="0" err="1"/>
              <a:t>Isosurface</a:t>
            </a:r>
            <a:r>
              <a:rPr lang="en-US" dirty="0"/>
              <a:t> = +-0.03</a:t>
            </a:r>
          </a:p>
        </p:txBody>
      </p:sp>
    </p:spTree>
    <p:extLst>
      <p:ext uri="{BB962C8B-B14F-4D97-AF65-F5344CB8AC3E}">
        <p14:creationId xmlns:p14="http://schemas.microsoft.com/office/powerpoint/2010/main" val="8198639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1E935-4E6F-BA88-208D-6ADAA5A80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71C8C66-7189-852C-2214-D89EB8C51B5D}"/>
              </a:ext>
            </a:extLst>
          </p:cNvPr>
          <p:cNvGrpSpPr/>
          <p:nvPr/>
        </p:nvGrpSpPr>
        <p:grpSpPr>
          <a:xfrm>
            <a:off x="-80012" y="0"/>
            <a:ext cx="6096002" cy="6252199"/>
            <a:chOff x="2217418" y="0"/>
            <a:chExt cx="6096002" cy="625219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CD4D921-55CC-085A-0424-4793AE86214A}"/>
                </a:ext>
              </a:extLst>
            </p:cNvPr>
            <p:cNvGrpSpPr/>
            <p:nvPr/>
          </p:nvGrpSpPr>
          <p:grpSpPr>
            <a:xfrm>
              <a:off x="2217418" y="0"/>
              <a:ext cx="6096002" cy="6252199"/>
              <a:chOff x="-2" y="-75037"/>
              <a:chExt cx="6096002" cy="6252199"/>
            </a:xfrm>
          </p:grpSpPr>
          <p:pic>
            <p:nvPicPr>
              <p:cNvPr id="8" name="Picture 7" descr="A group of glowing spheres&#10;&#10;AI-generated content may be incorrect.">
                <a:extLst>
                  <a:ext uri="{FF2B5EF4-FFF2-40B4-BE49-F238E27FC236}">
                    <a16:creationId xmlns:a16="http://schemas.microsoft.com/office/drawing/2014/main" id="{FAF34DAC-4EAC-D1EC-7AAA-637097644C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 l="28171" t="17465" r="32294" b="15955"/>
              <a:stretch>
                <a:fillRect/>
              </a:stretch>
            </p:blipFill>
            <p:spPr>
              <a:xfrm>
                <a:off x="3023136" y="3290500"/>
                <a:ext cx="3072864" cy="2886661"/>
              </a:xfrm>
              <a:prstGeom prst="rect">
                <a:avLst/>
              </a:prstGeom>
            </p:spPr>
          </p:pic>
          <p:pic>
            <p:nvPicPr>
              <p:cNvPr id="3" name="Picture 2" descr="A blue and white star shaped object with white balls&#10;&#10;AI-generated content may be incorrect.">
                <a:extLst>
                  <a:ext uri="{FF2B5EF4-FFF2-40B4-BE49-F238E27FC236}">
                    <a16:creationId xmlns:a16="http://schemas.microsoft.com/office/drawing/2014/main" id="{0898C838-988F-ED8A-8726-10CB8B7D20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" y="-75037"/>
                <a:ext cx="6096002" cy="3400490"/>
              </a:xfrm>
              <a:prstGeom prst="rect">
                <a:avLst/>
              </a:prstGeom>
            </p:spPr>
          </p:pic>
          <p:pic>
            <p:nvPicPr>
              <p:cNvPr id="6" name="Picture 5" descr="A glowing blue and purple glowing objects&#10;&#10;AI-generated content may be incorrect.">
                <a:extLst>
                  <a:ext uri="{FF2B5EF4-FFF2-40B4-BE49-F238E27FC236}">
                    <a16:creationId xmlns:a16="http://schemas.microsoft.com/office/drawing/2014/main" id="{FB16A604-A352-E898-64AD-A66A408F81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28902" t="15955" r="30548" b="18271"/>
              <a:stretch>
                <a:fillRect/>
              </a:stretch>
            </p:blipFill>
            <p:spPr>
              <a:xfrm>
                <a:off x="0" y="3325454"/>
                <a:ext cx="3151683" cy="2851708"/>
              </a:xfrm>
              <a:prstGeom prst="rect">
                <a:avLst/>
              </a:prstGeom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78FB275-1294-CE19-6C6F-443EF35D1AA1}"/>
                </a:ext>
              </a:extLst>
            </p:cNvPr>
            <p:cNvSpPr txBox="1"/>
            <p:nvPr/>
          </p:nvSpPr>
          <p:spPr>
            <a:xfrm>
              <a:off x="3588880" y="52164"/>
              <a:ext cx="380495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</a:rPr>
                <a:t>Benzene Electronic Density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82AC94-D3E6-7840-65C8-E2A3D1860F75}"/>
                </a:ext>
              </a:extLst>
            </p:cNvPr>
            <p:cNvSpPr txBox="1"/>
            <p:nvPr/>
          </p:nvSpPr>
          <p:spPr>
            <a:xfrm>
              <a:off x="2668873" y="3221821"/>
              <a:ext cx="23023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</a:rPr>
                <a:t>Benzene HOMO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4FC579B-B27F-F33E-03FC-3BB75DB8D2F5}"/>
                </a:ext>
              </a:extLst>
            </p:cNvPr>
            <p:cNvSpPr txBox="1"/>
            <p:nvPr/>
          </p:nvSpPr>
          <p:spPr>
            <a:xfrm>
              <a:off x="5670531" y="3221821"/>
              <a:ext cx="22129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2">
                      <a:lumMod val="90000"/>
                    </a:schemeClr>
                  </a:solidFill>
                </a:rPr>
                <a:t>Benzene LUMO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599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2451A9-D979-1D56-D6A5-F84EFF17D7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0D7881E-A172-BC17-AED7-58B372D0C122}"/>
              </a:ext>
            </a:extLst>
          </p:cNvPr>
          <p:cNvGrpSpPr/>
          <p:nvPr/>
        </p:nvGrpSpPr>
        <p:grpSpPr>
          <a:xfrm>
            <a:off x="-114300" y="102870"/>
            <a:ext cx="9926596" cy="6149329"/>
            <a:chOff x="-114300" y="102870"/>
            <a:chExt cx="9926596" cy="614932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3A27FD5-E03A-3EB1-2839-1AB2E484DA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8660" y="102870"/>
              <a:ext cx="7772400" cy="2955032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A55A249-64AF-8776-6A9F-B338EF372202}"/>
                </a:ext>
              </a:extLst>
            </p:cNvPr>
            <p:cNvGrpSpPr/>
            <p:nvPr/>
          </p:nvGrpSpPr>
          <p:grpSpPr>
            <a:xfrm>
              <a:off x="-114300" y="3221821"/>
              <a:ext cx="9926596" cy="3030378"/>
              <a:chOff x="2297430" y="3221821"/>
              <a:chExt cx="9926596" cy="3030378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A26D670E-28EB-B6F6-B2F1-26ADB3C94096}"/>
                  </a:ext>
                </a:extLst>
              </p:cNvPr>
              <p:cNvGrpSpPr/>
              <p:nvPr/>
            </p:nvGrpSpPr>
            <p:grpSpPr>
              <a:xfrm>
                <a:off x="2297430" y="3365536"/>
                <a:ext cx="9926596" cy="2886663"/>
                <a:chOff x="80010" y="3290499"/>
                <a:chExt cx="9926596" cy="2886663"/>
              </a:xfrm>
            </p:grpSpPr>
            <p:pic>
              <p:nvPicPr>
                <p:cNvPr id="3" name="Picture 2" descr="A blue and white star shaped object with white balls&#10;&#10;AI-generated content may be incorrect.">
                  <a:extLst>
                    <a:ext uri="{FF2B5EF4-FFF2-40B4-BE49-F238E27FC236}">
                      <a16:creationId xmlns:a16="http://schemas.microsoft.com/office/drawing/2014/main" id="{F4951CD0-533C-8B7A-D154-AE77D561F3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l="8789" r="9476"/>
                <a:stretch>
                  <a:fillRect/>
                </a:stretch>
              </p:blipFill>
              <p:spPr>
                <a:xfrm>
                  <a:off x="5776951" y="3290499"/>
                  <a:ext cx="4229655" cy="2886662"/>
                </a:xfrm>
                <a:prstGeom prst="rect">
                  <a:avLst/>
                </a:prstGeom>
              </p:spPr>
            </p:pic>
            <p:pic>
              <p:nvPicPr>
                <p:cNvPr id="8" name="Picture 7" descr="A group of glowing spheres&#10;&#10;AI-generated content may be incorrect.">
                  <a:extLst>
                    <a:ext uri="{FF2B5EF4-FFF2-40B4-BE49-F238E27FC236}">
                      <a16:creationId xmlns:a16="http://schemas.microsoft.com/office/drawing/2014/main" id="{956E5730-8372-AA48-A7BE-7E0DD21191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28171" t="17465" r="32294" b="15955"/>
                <a:stretch>
                  <a:fillRect/>
                </a:stretch>
              </p:blipFill>
              <p:spPr>
                <a:xfrm>
                  <a:off x="3023136" y="3290500"/>
                  <a:ext cx="3072864" cy="2886661"/>
                </a:xfrm>
                <a:prstGeom prst="rect">
                  <a:avLst/>
                </a:prstGeom>
              </p:spPr>
            </p:pic>
            <p:pic>
              <p:nvPicPr>
                <p:cNvPr id="6" name="Picture 5" descr="A glowing blue and purple glowing objects&#10;&#10;AI-generated content may be incorrect.">
                  <a:extLst>
                    <a:ext uri="{FF2B5EF4-FFF2-40B4-BE49-F238E27FC236}">
                      <a16:creationId xmlns:a16="http://schemas.microsoft.com/office/drawing/2014/main" id="{965B9B2B-767E-8462-F622-1B1B0F9D75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l="29932" t="15955" r="30548" b="18271"/>
                <a:stretch>
                  <a:fillRect/>
                </a:stretch>
              </p:blipFill>
              <p:spPr>
                <a:xfrm>
                  <a:off x="80010" y="3325454"/>
                  <a:ext cx="3071673" cy="2851708"/>
                </a:xfrm>
                <a:prstGeom prst="rect">
                  <a:avLst/>
                </a:prstGeom>
              </p:spPr>
            </p:pic>
          </p:grp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EFE8318-6881-22B9-A5EB-3449917FE878}"/>
                  </a:ext>
                </a:extLst>
              </p:cNvPr>
              <p:cNvSpPr txBox="1"/>
              <p:nvPr/>
            </p:nvSpPr>
            <p:spPr>
              <a:xfrm>
                <a:off x="7994371" y="3246373"/>
                <a:ext cx="38049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2">
                        <a:lumMod val="90000"/>
                      </a:schemeClr>
                    </a:solidFill>
                  </a:rPr>
                  <a:t>Benzene Electronic Density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BD0E7C0-A0C3-3D39-5D94-5A7AF3CF5466}"/>
                  </a:ext>
                </a:extLst>
              </p:cNvPr>
              <p:cNvSpPr txBox="1"/>
              <p:nvPr/>
            </p:nvSpPr>
            <p:spPr>
              <a:xfrm>
                <a:off x="2668873" y="3221821"/>
                <a:ext cx="230236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2">
                        <a:lumMod val="90000"/>
                      </a:schemeClr>
                    </a:solidFill>
                  </a:rPr>
                  <a:t>Benzene HOMO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CD464B7-61B8-CF25-6C6D-A25F0E24A4E2}"/>
                  </a:ext>
                </a:extLst>
              </p:cNvPr>
              <p:cNvSpPr txBox="1"/>
              <p:nvPr/>
            </p:nvSpPr>
            <p:spPr>
              <a:xfrm>
                <a:off x="5670531" y="3221821"/>
                <a:ext cx="22129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2">
                        <a:lumMod val="90000"/>
                      </a:schemeClr>
                    </a:solidFill>
                  </a:rPr>
                  <a:t>Benzene LUMO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789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able of numbers and symbols&#10;&#10;AI-generated content may be incorrect.">
            <a:extLst>
              <a:ext uri="{FF2B5EF4-FFF2-40B4-BE49-F238E27FC236}">
                <a16:creationId xmlns:a16="http://schemas.microsoft.com/office/drawing/2014/main" id="{B5EB0BE1-97F4-1B8F-DB82-3343429E5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268" y="0"/>
            <a:ext cx="8839763" cy="686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003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ed and white spheres&#10;&#10;AI-generated content may be incorrect.">
            <a:extLst>
              <a:ext uri="{FF2B5EF4-FFF2-40B4-BE49-F238E27FC236}">
                <a16:creationId xmlns:a16="http://schemas.microsoft.com/office/drawing/2014/main" id="{7FEFA42D-228F-5B5C-6816-7193BCE11E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742" t="18698" r="36109" b="21569"/>
          <a:stretch>
            <a:fillRect/>
          </a:stretch>
        </p:blipFill>
        <p:spPr>
          <a:xfrm>
            <a:off x="1172859" y="364588"/>
            <a:ext cx="1063254" cy="1295399"/>
          </a:xfrm>
          <a:prstGeom prst="rect">
            <a:avLst/>
          </a:prstGeom>
        </p:spPr>
      </p:pic>
      <p:pic>
        <p:nvPicPr>
          <p:cNvPr id="7" name="Picture 6" descr="A group of red and white spheres&#10;&#10;AI-generated content may be incorrect.">
            <a:extLst>
              <a:ext uri="{FF2B5EF4-FFF2-40B4-BE49-F238E27FC236}">
                <a16:creationId xmlns:a16="http://schemas.microsoft.com/office/drawing/2014/main" id="{2009F060-1C03-4407-C933-2B8C87616E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6425" t="11507" r="26516" b="12988"/>
          <a:stretch>
            <a:fillRect/>
          </a:stretch>
        </p:blipFill>
        <p:spPr>
          <a:xfrm>
            <a:off x="450168" y="2416613"/>
            <a:ext cx="2278967" cy="2024774"/>
          </a:xfrm>
          <a:prstGeom prst="rect">
            <a:avLst/>
          </a:prstGeom>
        </p:spPr>
      </p:pic>
      <p:pic>
        <p:nvPicPr>
          <p:cNvPr id="9" name="Picture 8" descr="A group of red and white spheres&#10;&#10;AI-generated content may be incorrect.">
            <a:extLst>
              <a:ext uri="{FF2B5EF4-FFF2-40B4-BE49-F238E27FC236}">
                <a16:creationId xmlns:a16="http://schemas.microsoft.com/office/drawing/2014/main" id="{F4B50EC4-281C-3E72-9FD0-859D99BBBFA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683" r="23076" b="17238"/>
          <a:stretch>
            <a:fillRect/>
          </a:stretch>
        </p:blipFill>
        <p:spPr>
          <a:xfrm>
            <a:off x="450168" y="4219334"/>
            <a:ext cx="2508637" cy="2433711"/>
          </a:xfrm>
          <a:prstGeom prst="rect">
            <a:avLst/>
          </a:prstGeom>
        </p:spPr>
      </p:pic>
      <p:pic>
        <p:nvPicPr>
          <p:cNvPr id="11" name="Picture 10" descr="A group of red and white spheres&#10;&#10;AI-generated content may be incorrect.">
            <a:extLst>
              <a:ext uri="{FF2B5EF4-FFF2-40B4-BE49-F238E27FC236}">
                <a16:creationId xmlns:a16="http://schemas.microsoft.com/office/drawing/2014/main" id="{2874DFFC-EC99-D5CB-A894-3349CD1BC02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737" t="3635" r="24163" b="6778"/>
          <a:stretch>
            <a:fillRect/>
          </a:stretch>
        </p:blipFill>
        <p:spPr>
          <a:xfrm>
            <a:off x="3727911" y="-60551"/>
            <a:ext cx="2574415" cy="2198144"/>
          </a:xfrm>
          <a:prstGeom prst="rect">
            <a:avLst/>
          </a:prstGeom>
        </p:spPr>
      </p:pic>
      <p:pic>
        <p:nvPicPr>
          <p:cNvPr id="13" name="Picture 12" descr="A group of red and white spheres&#10;&#10;AI-generated content may be incorrect.">
            <a:extLst>
              <a:ext uri="{FF2B5EF4-FFF2-40B4-BE49-F238E27FC236}">
                <a16:creationId xmlns:a16="http://schemas.microsoft.com/office/drawing/2014/main" id="{57A101D1-2157-7472-E47A-83E0F0AFE66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2978" t="-257" r="24706" b="6460"/>
          <a:stretch>
            <a:fillRect/>
          </a:stretch>
        </p:blipFill>
        <p:spPr>
          <a:xfrm>
            <a:off x="3965794" y="2187673"/>
            <a:ext cx="2153434" cy="2137895"/>
          </a:xfrm>
          <a:prstGeom prst="rect">
            <a:avLst/>
          </a:prstGeom>
        </p:spPr>
      </p:pic>
      <p:pic>
        <p:nvPicPr>
          <p:cNvPr id="15" name="Picture 14" descr="A group of red and white spheres&#10;&#10;AI-generated content may be incorrect.">
            <a:extLst>
              <a:ext uri="{FF2B5EF4-FFF2-40B4-BE49-F238E27FC236}">
                <a16:creationId xmlns:a16="http://schemas.microsoft.com/office/drawing/2014/main" id="{7D2FD78B-0730-148A-AB42-96004BCEE22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7062" r="27270" b="9703"/>
          <a:stretch>
            <a:fillRect/>
          </a:stretch>
        </p:blipFill>
        <p:spPr>
          <a:xfrm>
            <a:off x="4124550" y="4469130"/>
            <a:ext cx="1994677" cy="2183915"/>
          </a:xfrm>
          <a:prstGeom prst="rect">
            <a:avLst/>
          </a:prstGeom>
        </p:spPr>
      </p:pic>
      <p:pic>
        <p:nvPicPr>
          <p:cNvPr id="17" name="Picture 16" descr="A group of red and white spheres&#10;&#10;AI-generated content may be incorrect.">
            <a:extLst>
              <a:ext uri="{FF2B5EF4-FFF2-40B4-BE49-F238E27FC236}">
                <a16:creationId xmlns:a16="http://schemas.microsoft.com/office/drawing/2014/main" id="{05D0AF97-9C8C-66F4-BEBB-44F3513AE8C5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6960" r="20551" b="8732"/>
          <a:stretch>
            <a:fillRect/>
          </a:stretch>
        </p:blipFill>
        <p:spPr>
          <a:xfrm>
            <a:off x="7915051" y="-100903"/>
            <a:ext cx="2161760" cy="2081452"/>
          </a:xfrm>
          <a:prstGeom prst="rect">
            <a:avLst/>
          </a:prstGeom>
        </p:spPr>
      </p:pic>
      <p:pic>
        <p:nvPicPr>
          <p:cNvPr id="19" name="Picture 18" descr="A group of red and white spheres&#10;&#10;AI-generated content may be incorrect.">
            <a:extLst>
              <a:ext uri="{FF2B5EF4-FFF2-40B4-BE49-F238E27FC236}">
                <a16:creationId xmlns:a16="http://schemas.microsoft.com/office/drawing/2014/main" id="{ADCD5F2F-99BB-C41C-66F6-9D426047BC7B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3197" t="6595" r="23379" b="4827"/>
          <a:stretch>
            <a:fillRect/>
          </a:stretch>
        </p:blipFill>
        <p:spPr>
          <a:xfrm>
            <a:off x="7677845" y="2177855"/>
            <a:ext cx="2418880" cy="2220830"/>
          </a:xfrm>
          <a:prstGeom prst="rect">
            <a:avLst/>
          </a:prstGeom>
        </p:spPr>
      </p:pic>
      <p:pic>
        <p:nvPicPr>
          <p:cNvPr id="21" name="Picture 20" descr="A group of red and white spheres&#10;&#10;AI-generated content may be incorrect.">
            <a:extLst>
              <a:ext uri="{FF2B5EF4-FFF2-40B4-BE49-F238E27FC236}">
                <a16:creationId xmlns:a16="http://schemas.microsoft.com/office/drawing/2014/main" id="{8FD930E7-283E-D54B-5898-EBE50447EED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2081" r="25249"/>
          <a:stretch>
            <a:fillRect/>
          </a:stretch>
        </p:blipFill>
        <p:spPr>
          <a:xfrm>
            <a:off x="7709295" y="4407098"/>
            <a:ext cx="2136255" cy="224594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4AED4C2-79A1-7363-7C91-41E4061C957A}"/>
              </a:ext>
            </a:extLst>
          </p:cNvPr>
          <p:cNvSpPr txBox="1"/>
          <p:nvPr/>
        </p:nvSpPr>
        <p:spPr>
          <a:xfrm>
            <a:off x="0" y="42319"/>
            <a:ext cx="532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(a)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0C62A9-D20C-C9FB-7E85-AAD4145C7D53}"/>
              </a:ext>
            </a:extLst>
          </p:cNvPr>
          <p:cNvSpPr txBox="1"/>
          <p:nvPr/>
        </p:nvSpPr>
        <p:spPr>
          <a:xfrm>
            <a:off x="0" y="2276475"/>
            <a:ext cx="545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(b)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E4FE36-1A87-19B6-3CFB-DDEC708F2D81}"/>
              </a:ext>
            </a:extLst>
          </p:cNvPr>
          <p:cNvSpPr txBox="1"/>
          <p:nvPr/>
        </p:nvSpPr>
        <p:spPr>
          <a:xfrm>
            <a:off x="-1391" y="4645855"/>
            <a:ext cx="532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(c)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CA314C-16AB-DBCF-64DC-BDE122C97017}"/>
              </a:ext>
            </a:extLst>
          </p:cNvPr>
          <p:cNvSpPr txBox="1"/>
          <p:nvPr/>
        </p:nvSpPr>
        <p:spPr>
          <a:xfrm>
            <a:off x="3493979" y="42319"/>
            <a:ext cx="545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(d)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5BA541C-26F1-7D46-4818-3115D5130BD6}"/>
              </a:ext>
            </a:extLst>
          </p:cNvPr>
          <p:cNvSpPr txBox="1"/>
          <p:nvPr/>
        </p:nvSpPr>
        <p:spPr>
          <a:xfrm>
            <a:off x="3493979" y="2276475"/>
            <a:ext cx="535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(e)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F399C5-D3E0-4A25-B7E4-49DCDD709A7A}"/>
              </a:ext>
            </a:extLst>
          </p:cNvPr>
          <p:cNvSpPr txBox="1"/>
          <p:nvPr/>
        </p:nvSpPr>
        <p:spPr>
          <a:xfrm>
            <a:off x="3492588" y="4645855"/>
            <a:ext cx="473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(f)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2A9CFE-4810-6804-04D3-20870BEEBC22}"/>
              </a:ext>
            </a:extLst>
          </p:cNvPr>
          <p:cNvSpPr txBox="1"/>
          <p:nvPr/>
        </p:nvSpPr>
        <p:spPr>
          <a:xfrm>
            <a:off x="7233280" y="44548"/>
            <a:ext cx="527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(g)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83DF1D-0460-AEAE-1718-60CC7F5AFCDA}"/>
              </a:ext>
            </a:extLst>
          </p:cNvPr>
          <p:cNvSpPr txBox="1"/>
          <p:nvPr/>
        </p:nvSpPr>
        <p:spPr>
          <a:xfrm>
            <a:off x="7233280" y="2278704"/>
            <a:ext cx="542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(h)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DAEB3F-3834-8B2A-D0C4-68C25699F7EE}"/>
              </a:ext>
            </a:extLst>
          </p:cNvPr>
          <p:cNvSpPr txBox="1"/>
          <p:nvPr/>
        </p:nvSpPr>
        <p:spPr>
          <a:xfrm>
            <a:off x="7231889" y="4648084"/>
            <a:ext cx="445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</a:t>
            </a:r>
            <a:r>
              <a:rPr lang="en-US" sz="2400" b="1" dirty="0" err="1"/>
              <a:t>i</a:t>
            </a:r>
            <a:r>
              <a:rPr lang="en-US" sz="2400" b="1" dirty="0"/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67A0AE4-EDED-8F6F-CA76-5357A3D589D2}"/>
              </a:ext>
            </a:extLst>
          </p:cNvPr>
          <p:cNvSpPr txBox="1"/>
          <p:nvPr/>
        </p:nvSpPr>
        <p:spPr>
          <a:xfrm>
            <a:off x="1257088" y="1907143"/>
            <a:ext cx="894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(H</a:t>
            </a:r>
            <a:r>
              <a:rPr lang="en-US" sz="2000" b="1" baseline="-25000" dirty="0"/>
              <a:t>2</a:t>
            </a:r>
            <a:r>
              <a:rPr lang="en-US" sz="2000" b="1" dirty="0"/>
              <a:t>O)</a:t>
            </a:r>
            <a:r>
              <a:rPr lang="en-US" sz="2000" b="1" baseline="-25000" dirty="0"/>
              <a:t>1</a:t>
            </a:r>
            <a:endParaRPr lang="en-US" sz="2000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EC671B-4BAE-7B9D-B5F6-F7A6C941EEF9}"/>
              </a:ext>
            </a:extLst>
          </p:cNvPr>
          <p:cNvSpPr txBox="1"/>
          <p:nvPr/>
        </p:nvSpPr>
        <p:spPr>
          <a:xfrm>
            <a:off x="1257088" y="4189064"/>
            <a:ext cx="894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(H</a:t>
            </a:r>
            <a:r>
              <a:rPr lang="en-US" sz="2000" b="1" baseline="-25000" dirty="0"/>
              <a:t>2</a:t>
            </a:r>
            <a:r>
              <a:rPr lang="en-US" sz="2000" b="1" dirty="0"/>
              <a:t>O)</a:t>
            </a:r>
            <a:r>
              <a:rPr lang="en-US" sz="2000" b="1" baseline="-25000" dirty="0"/>
              <a:t>5</a:t>
            </a:r>
            <a:endParaRPr lang="en-US" sz="2000" b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6B6D06-1B87-6324-E8AD-A5B52F3DADEE}"/>
              </a:ext>
            </a:extLst>
          </p:cNvPr>
          <p:cNvSpPr txBox="1"/>
          <p:nvPr/>
        </p:nvSpPr>
        <p:spPr>
          <a:xfrm>
            <a:off x="1211403" y="6457890"/>
            <a:ext cx="986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(H</a:t>
            </a:r>
            <a:r>
              <a:rPr lang="en-US" sz="2000" b="1" baseline="-25000" dirty="0"/>
              <a:t>2</a:t>
            </a:r>
            <a:r>
              <a:rPr lang="en-US" sz="2000" b="1" dirty="0"/>
              <a:t>O)</a:t>
            </a:r>
            <a:r>
              <a:rPr lang="en-US" sz="2000" b="1" baseline="-25000" dirty="0"/>
              <a:t>10</a:t>
            </a:r>
            <a:endParaRPr lang="en-US" sz="20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FB8980-4A90-DA20-DE1B-F9942A132267}"/>
              </a:ext>
            </a:extLst>
          </p:cNvPr>
          <p:cNvSpPr txBox="1"/>
          <p:nvPr/>
        </p:nvSpPr>
        <p:spPr>
          <a:xfrm>
            <a:off x="4858216" y="1907143"/>
            <a:ext cx="986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(H</a:t>
            </a:r>
            <a:r>
              <a:rPr lang="en-US" sz="2000" b="1" baseline="-25000" dirty="0"/>
              <a:t>2</a:t>
            </a:r>
            <a:r>
              <a:rPr lang="en-US" sz="2000" b="1" dirty="0"/>
              <a:t>O)</a:t>
            </a:r>
            <a:r>
              <a:rPr lang="en-US" sz="2000" b="1" baseline="-25000" dirty="0"/>
              <a:t>20</a:t>
            </a:r>
            <a:endParaRPr lang="en-US" sz="2000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131633-A670-3095-2F02-F5DFC7C348DA}"/>
              </a:ext>
            </a:extLst>
          </p:cNvPr>
          <p:cNvSpPr txBox="1"/>
          <p:nvPr/>
        </p:nvSpPr>
        <p:spPr>
          <a:xfrm>
            <a:off x="4858216" y="4189064"/>
            <a:ext cx="986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(H</a:t>
            </a:r>
            <a:r>
              <a:rPr lang="en-US" sz="2000" b="1" baseline="-25000" dirty="0"/>
              <a:t>2</a:t>
            </a:r>
            <a:r>
              <a:rPr lang="en-US" sz="2000" b="1" dirty="0"/>
              <a:t>O)</a:t>
            </a:r>
            <a:r>
              <a:rPr lang="en-US" sz="2000" b="1" baseline="-25000" dirty="0"/>
              <a:t>32</a:t>
            </a:r>
            <a:endParaRPr lang="en-US" sz="20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A4E245-BEE1-F685-64EC-361666D6535E}"/>
              </a:ext>
            </a:extLst>
          </p:cNvPr>
          <p:cNvSpPr txBox="1"/>
          <p:nvPr/>
        </p:nvSpPr>
        <p:spPr>
          <a:xfrm>
            <a:off x="4858215" y="6457890"/>
            <a:ext cx="986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(H</a:t>
            </a:r>
            <a:r>
              <a:rPr lang="en-US" sz="2000" b="1" baseline="-25000" dirty="0"/>
              <a:t>2</a:t>
            </a:r>
            <a:r>
              <a:rPr lang="en-US" sz="2000" b="1" dirty="0"/>
              <a:t>O)</a:t>
            </a:r>
            <a:r>
              <a:rPr lang="en-US" sz="2000" b="1" baseline="-25000" dirty="0"/>
              <a:t>47</a:t>
            </a:r>
            <a:endParaRPr lang="en-US" sz="20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802D4E9-6AD6-6FB5-7ADB-44B3373C627F}"/>
              </a:ext>
            </a:extLst>
          </p:cNvPr>
          <p:cNvSpPr txBox="1"/>
          <p:nvPr/>
        </p:nvSpPr>
        <p:spPr>
          <a:xfrm>
            <a:off x="8442985" y="1899494"/>
            <a:ext cx="986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(H</a:t>
            </a:r>
            <a:r>
              <a:rPr lang="en-US" sz="2000" b="1" baseline="-25000" dirty="0"/>
              <a:t>2</a:t>
            </a:r>
            <a:r>
              <a:rPr lang="en-US" sz="2000" b="1" dirty="0"/>
              <a:t>O)</a:t>
            </a:r>
            <a:r>
              <a:rPr lang="en-US" sz="2000" b="1" baseline="-25000" dirty="0"/>
              <a:t>76</a:t>
            </a:r>
            <a:endParaRPr lang="en-US" sz="2000" b="1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30600D-9BDB-553D-C5DD-1727E19DE9B6}"/>
              </a:ext>
            </a:extLst>
          </p:cNvPr>
          <p:cNvSpPr txBox="1"/>
          <p:nvPr/>
        </p:nvSpPr>
        <p:spPr>
          <a:xfrm>
            <a:off x="8397299" y="4181415"/>
            <a:ext cx="1077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(H</a:t>
            </a:r>
            <a:r>
              <a:rPr lang="en-US" sz="2000" b="1" baseline="-25000" dirty="0"/>
              <a:t>2</a:t>
            </a:r>
            <a:r>
              <a:rPr lang="en-US" sz="2000" b="1" dirty="0"/>
              <a:t>O)</a:t>
            </a:r>
            <a:r>
              <a:rPr lang="en-US" sz="2000" b="1" baseline="-25000" dirty="0"/>
              <a:t>100</a:t>
            </a:r>
            <a:endParaRPr lang="en-US" sz="2000" b="1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1ECCABA-B36F-E27B-0AAD-DD4C8669A265}"/>
              </a:ext>
            </a:extLst>
          </p:cNvPr>
          <p:cNvSpPr txBox="1"/>
          <p:nvPr/>
        </p:nvSpPr>
        <p:spPr>
          <a:xfrm>
            <a:off x="8397298" y="6450241"/>
            <a:ext cx="1077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/>
              <a:t>(H</a:t>
            </a:r>
            <a:r>
              <a:rPr lang="en-US" sz="2000" b="1" baseline="-25000" dirty="0"/>
              <a:t>2</a:t>
            </a:r>
            <a:r>
              <a:rPr lang="en-US" sz="2000" b="1" dirty="0"/>
              <a:t>O)</a:t>
            </a:r>
            <a:r>
              <a:rPr lang="en-US" sz="2000" b="1" baseline="-25000" dirty="0"/>
              <a:t>139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990234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A2708-14F9-C022-7BE7-6F2FAEBE4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4AE5DC0A-BBDA-CEAD-9D56-8B859B75558D}"/>
              </a:ext>
            </a:extLst>
          </p:cNvPr>
          <p:cNvSpPr txBox="1"/>
          <p:nvPr/>
        </p:nvSpPr>
        <p:spPr>
          <a:xfrm>
            <a:off x="0" y="42319"/>
            <a:ext cx="5320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(a)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DE699D-4139-A565-FEA2-6D1CD54709D5}"/>
              </a:ext>
            </a:extLst>
          </p:cNvPr>
          <p:cNvSpPr txBox="1"/>
          <p:nvPr/>
        </p:nvSpPr>
        <p:spPr>
          <a:xfrm>
            <a:off x="-13337" y="3251841"/>
            <a:ext cx="545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(d)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D84742-E4E4-D5B5-2851-CF05B6EACB0E}"/>
              </a:ext>
            </a:extLst>
          </p:cNvPr>
          <p:cNvSpPr txBox="1"/>
          <p:nvPr/>
        </p:nvSpPr>
        <p:spPr>
          <a:xfrm>
            <a:off x="2472690" y="42319"/>
            <a:ext cx="545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(b)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65FA6C-0CE8-7596-902B-1BE02316A703}"/>
              </a:ext>
            </a:extLst>
          </p:cNvPr>
          <p:cNvSpPr txBox="1"/>
          <p:nvPr/>
        </p:nvSpPr>
        <p:spPr>
          <a:xfrm>
            <a:off x="2459353" y="3251841"/>
            <a:ext cx="535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B308BB-42D5-A8B4-4D79-51824347FA5A}"/>
              </a:ext>
            </a:extLst>
          </p:cNvPr>
          <p:cNvSpPr txBox="1"/>
          <p:nvPr/>
        </p:nvSpPr>
        <p:spPr>
          <a:xfrm>
            <a:off x="5354699" y="42319"/>
            <a:ext cx="532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(c)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92D540-708E-D4F9-6A2F-22C8F2ED7CA1}"/>
              </a:ext>
            </a:extLst>
          </p:cNvPr>
          <p:cNvSpPr txBox="1"/>
          <p:nvPr/>
        </p:nvSpPr>
        <p:spPr>
          <a:xfrm>
            <a:off x="5341362" y="3251841"/>
            <a:ext cx="472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(f)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E7EDB84-10D0-3C06-20FE-AE843E0E8B86}"/>
              </a:ext>
            </a:extLst>
          </p:cNvPr>
          <p:cNvSpPr txBox="1"/>
          <p:nvPr/>
        </p:nvSpPr>
        <p:spPr>
          <a:xfrm>
            <a:off x="8331520" y="2697480"/>
            <a:ext cx="527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(g)</a:t>
            </a:r>
          </a:p>
        </p:txBody>
      </p:sp>
      <p:pic>
        <p:nvPicPr>
          <p:cNvPr id="14" name="Picture 13" descr="A molecule model of a molecule&#10;&#10;AI-generated content may be incorrect.">
            <a:extLst>
              <a:ext uri="{FF2B5EF4-FFF2-40B4-BE49-F238E27FC236}">
                <a16:creationId xmlns:a16="http://schemas.microsoft.com/office/drawing/2014/main" id="{CA866FA9-AB68-67FB-E9F5-F6F491D69C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383" t="13842" r="24254" b="2851"/>
          <a:stretch>
            <a:fillRect/>
          </a:stretch>
        </p:blipFill>
        <p:spPr>
          <a:xfrm>
            <a:off x="26670" y="619586"/>
            <a:ext cx="2446020" cy="2170777"/>
          </a:xfrm>
          <a:prstGeom prst="rect">
            <a:avLst/>
          </a:prstGeom>
        </p:spPr>
      </p:pic>
      <p:pic>
        <p:nvPicPr>
          <p:cNvPr id="18" name="Picture 17" descr="A molecule model of a molecule&#10;&#10;AI-generated content may be incorrect.">
            <a:extLst>
              <a:ext uri="{FF2B5EF4-FFF2-40B4-BE49-F238E27FC236}">
                <a16:creationId xmlns:a16="http://schemas.microsoft.com/office/drawing/2014/main" id="{8426CA39-BF5B-1668-2B9F-F756F1385A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823" t="1415" r="25294" b="12273"/>
          <a:stretch>
            <a:fillRect/>
          </a:stretch>
        </p:blipFill>
        <p:spPr>
          <a:xfrm>
            <a:off x="2872540" y="422910"/>
            <a:ext cx="2659497" cy="2274570"/>
          </a:xfrm>
          <a:prstGeom prst="rect">
            <a:avLst/>
          </a:prstGeom>
        </p:spPr>
      </p:pic>
      <p:pic>
        <p:nvPicPr>
          <p:cNvPr id="31" name="Picture 30" descr="A molecule structure with white balls&#10;&#10;AI-generated content may be incorrect.">
            <a:extLst>
              <a:ext uri="{FF2B5EF4-FFF2-40B4-BE49-F238E27FC236}">
                <a16:creationId xmlns:a16="http://schemas.microsoft.com/office/drawing/2014/main" id="{9A59176C-4589-12CE-2746-F6FBCBBECD2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088" t="25439" r="8435" b="19726"/>
          <a:stretch>
            <a:fillRect/>
          </a:stretch>
        </p:blipFill>
        <p:spPr>
          <a:xfrm rot="16353319">
            <a:off x="-506666" y="4265118"/>
            <a:ext cx="3311073" cy="1213266"/>
          </a:xfrm>
          <a:prstGeom prst="rect">
            <a:avLst/>
          </a:prstGeom>
        </p:spPr>
      </p:pic>
      <p:pic>
        <p:nvPicPr>
          <p:cNvPr id="33" name="Picture 32" descr="A white sphere with white balls&#10;&#10;AI-generated content may be incorrect.">
            <a:extLst>
              <a:ext uri="{FF2B5EF4-FFF2-40B4-BE49-F238E27FC236}">
                <a16:creationId xmlns:a16="http://schemas.microsoft.com/office/drawing/2014/main" id="{C78DA65B-90EA-911B-B46D-1BDBFCB8AA6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016" t="6784" r="24807" b="4900"/>
          <a:stretch>
            <a:fillRect/>
          </a:stretch>
        </p:blipFill>
        <p:spPr>
          <a:xfrm>
            <a:off x="5935980" y="903988"/>
            <a:ext cx="1863090" cy="1793492"/>
          </a:xfrm>
          <a:prstGeom prst="rect">
            <a:avLst/>
          </a:prstGeom>
        </p:spPr>
      </p:pic>
      <p:pic>
        <p:nvPicPr>
          <p:cNvPr id="35" name="Picture 34" descr="A white and red molecule&#10;&#10;AI-generated content may be incorrect.">
            <a:extLst>
              <a:ext uri="{FF2B5EF4-FFF2-40B4-BE49-F238E27FC236}">
                <a16:creationId xmlns:a16="http://schemas.microsoft.com/office/drawing/2014/main" id="{6B659655-EEC9-6EA6-E909-7B8DA525F41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807" t="8074" r="22077" b="8930"/>
          <a:stretch>
            <a:fillRect/>
          </a:stretch>
        </p:blipFill>
        <p:spPr>
          <a:xfrm rot="17182605">
            <a:off x="2394398" y="3685769"/>
            <a:ext cx="3387395" cy="2371962"/>
          </a:xfrm>
          <a:prstGeom prst="rect">
            <a:avLst/>
          </a:prstGeom>
        </p:spPr>
      </p:pic>
      <p:pic>
        <p:nvPicPr>
          <p:cNvPr id="37" name="Picture 36" descr="A molecule model of a molecule&#10;&#10;AI-generated content may be incorrect.">
            <a:extLst>
              <a:ext uri="{FF2B5EF4-FFF2-40B4-BE49-F238E27FC236}">
                <a16:creationId xmlns:a16="http://schemas.microsoft.com/office/drawing/2014/main" id="{16570738-1C3D-4E36-F49B-5673A4CC978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3336" t="6977" r="24981"/>
          <a:stretch>
            <a:fillRect/>
          </a:stretch>
        </p:blipFill>
        <p:spPr>
          <a:xfrm>
            <a:off x="5703502" y="3251841"/>
            <a:ext cx="2891680" cy="2882088"/>
          </a:xfrm>
          <a:prstGeom prst="rect">
            <a:avLst/>
          </a:prstGeom>
        </p:spPr>
      </p:pic>
      <p:pic>
        <p:nvPicPr>
          <p:cNvPr id="39" name="Picture 38" descr="A structure of a molecule&#10;&#10;AI-generated content may be incorrect.">
            <a:extLst>
              <a:ext uri="{FF2B5EF4-FFF2-40B4-BE49-F238E27FC236}">
                <a16:creationId xmlns:a16="http://schemas.microsoft.com/office/drawing/2014/main" id="{A24504E9-6A7B-4139-CE65-CF58C036F5A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9706" t="6724" r="18971"/>
          <a:stretch>
            <a:fillRect/>
          </a:stretch>
        </p:blipFill>
        <p:spPr>
          <a:xfrm>
            <a:off x="8762850" y="1184460"/>
            <a:ext cx="5447770" cy="4622295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D93C575-47B7-8408-ADE1-BB9BC5A4DC1A}"/>
              </a:ext>
            </a:extLst>
          </p:cNvPr>
          <p:cNvSpPr txBox="1"/>
          <p:nvPr/>
        </p:nvSpPr>
        <p:spPr>
          <a:xfrm>
            <a:off x="747685" y="2790704"/>
            <a:ext cx="1378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Caffeine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4D541E7-3F0E-36DE-F235-C50D7739441D}"/>
              </a:ext>
            </a:extLst>
          </p:cNvPr>
          <p:cNvSpPr txBox="1"/>
          <p:nvPr/>
        </p:nvSpPr>
        <p:spPr>
          <a:xfrm>
            <a:off x="3522951" y="2790356"/>
            <a:ext cx="1548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Serotonin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4CFFA59-5EF2-A216-9B7A-3BE55A22AE8E}"/>
              </a:ext>
            </a:extLst>
          </p:cNvPr>
          <p:cNvSpPr txBox="1"/>
          <p:nvPr/>
        </p:nvSpPr>
        <p:spPr>
          <a:xfrm>
            <a:off x="6627813" y="2790176"/>
            <a:ext cx="6206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</a:t>
            </a:r>
            <a:r>
              <a:rPr lang="en-US" sz="2400" b="1" baseline="-25000" dirty="0"/>
              <a:t>60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E8D4D8D-6A9D-67C7-304A-2BD2E31828A9}"/>
              </a:ext>
            </a:extLst>
          </p:cNvPr>
          <p:cNvSpPr txBox="1"/>
          <p:nvPr/>
        </p:nvSpPr>
        <p:spPr>
          <a:xfrm>
            <a:off x="520190" y="6414188"/>
            <a:ext cx="1833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Cholesterol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4AFE79C-0521-5488-F3A1-EDCFA2FE35E9}"/>
              </a:ext>
            </a:extLst>
          </p:cNvPr>
          <p:cNvSpPr txBox="1"/>
          <p:nvPr/>
        </p:nvSpPr>
        <p:spPr>
          <a:xfrm>
            <a:off x="3846695" y="6413840"/>
            <a:ext cx="901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Taxol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D020256-6102-5FC1-ABC3-458C5CBCA358}"/>
              </a:ext>
            </a:extLst>
          </p:cNvPr>
          <p:cNvSpPr txBox="1"/>
          <p:nvPr/>
        </p:nvSpPr>
        <p:spPr>
          <a:xfrm>
            <a:off x="5985908" y="6413660"/>
            <a:ext cx="190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Valinomycin</a:t>
            </a:r>
            <a:endParaRPr lang="en-US" sz="2400" b="1" baseline="-250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41685B5-41D5-2791-714D-31BBE2C9552F}"/>
              </a:ext>
            </a:extLst>
          </p:cNvPr>
          <p:cNvSpPr txBox="1"/>
          <p:nvPr/>
        </p:nvSpPr>
        <p:spPr>
          <a:xfrm>
            <a:off x="11316371" y="5606700"/>
            <a:ext cx="1214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Olestra</a:t>
            </a:r>
            <a:endParaRPr lang="en-US" sz="2400" b="1" baseline="-25000" dirty="0"/>
          </a:p>
        </p:txBody>
      </p:sp>
    </p:spTree>
    <p:extLst>
      <p:ext uri="{BB962C8B-B14F-4D97-AF65-F5344CB8AC3E}">
        <p14:creationId xmlns:p14="http://schemas.microsoft.com/office/powerpoint/2010/main" val="3204352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 with colored lines&#10;&#10;AI-generated content may be incorrect.">
            <a:extLst>
              <a:ext uri="{FF2B5EF4-FFF2-40B4-BE49-F238E27FC236}">
                <a16:creationId xmlns:a16="http://schemas.microsoft.com/office/drawing/2014/main" id="{B3C74F2B-B71B-7831-D0FB-4AE6FD93CF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464"/>
          <a:stretch>
            <a:fillRect/>
          </a:stretch>
        </p:blipFill>
        <p:spPr>
          <a:xfrm>
            <a:off x="0" y="1921565"/>
            <a:ext cx="5628854" cy="3515412"/>
          </a:xfrm>
          <a:prstGeom prst="rect">
            <a:avLst/>
          </a:prstGeom>
        </p:spPr>
      </p:pic>
      <p:pic>
        <p:nvPicPr>
          <p:cNvPr id="5" name="Picture 4" descr="A graph of a graph with colored lines&#10;&#10;AI-generated content may be incorrect.">
            <a:extLst>
              <a:ext uri="{FF2B5EF4-FFF2-40B4-BE49-F238E27FC236}">
                <a16:creationId xmlns:a16="http://schemas.microsoft.com/office/drawing/2014/main" id="{196ED665-51E8-6BF0-DA35-7662782606B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514"/>
          <a:stretch>
            <a:fillRect/>
          </a:stretch>
        </p:blipFill>
        <p:spPr>
          <a:xfrm>
            <a:off x="6069648" y="1921563"/>
            <a:ext cx="5628854" cy="35154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C26640-C105-2A86-B7AE-EB28957DA583}"/>
              </a:ext>
            </a:extLst>
          </p:cNvPr>
          <p:cNvSpPr txBox="1"/>
          <p:nvPr/>
        </p:nvSpPr>
        <p:spPr>
          <a:xfrm>
            <a:off x="3366667" y="1034362"/>
            <a:ext cx="5517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Scaling Behavior of KS-DFT done using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4C85BC-0AC8-B2D2-2E3D-ABE11CE06E4E}"/>
              </a:ext>
            </a:extLst>
          </p:cNvPr>
          <p:cNvSpPr txBox="1"/>
          <p:nvPr/>
        </p:nvSpPr>
        <p:spPr>
          <a:xfrm>
            <a:off x="1318592" y="1532158"/>
            <a:ext cx="37671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/>
              <a:t>PyFock</a:t>
            </a:r>
            <a:r>
              <a:rPr lang="en-US" sz="2000" b="1" dirty="0"/>
              <a:t> (CPU) and </a:t>
            </a:r>
            <a:r>
              <a:rPr lang="en-US" sz="2000" b="1" dirty="0" err="1"/>
              <a:t>PySCF</a:t>
            </a:r>
            <a:r>
              <a:rPr lang="en-US" sz="2000" b="1" dirty="0"/>
              <a:t> (CPU)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174B36-5C9D-A0AB-AF6B-94DEE462C186}"/>
              </a:ext>
            </a:extLst>
          </p:cNvPr>
          <p:cNvSpPr txBox="1"/>
          <p:nvPr/>
        </p:nvSpPr>
        <p:spPr>
          <a:xfrm>
            <a:off x="8140012" y="1508740"/>
            <a:ext cx="1749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 err="1"/>
              <a:t>PyFock</a:t>
            </a:r>
            <a:r>
              <a:rPr lang="en-US" sz="2000" b="1" dirty="0"/>
              <a:t> (GPU)</a:t>
            </a:r>
          </a:p>
        </p:txBody>
      </p:sp>
    </p:spTree>
    <p:extLst>
      <p:ext uri="{BB962C8B-B14F-4D97-AF65-F5344CB8AC3E}">
        <p14:creationId xmlns:p14="http://schemas.microsoft.com/office/powerpoint/2010/main" val="2117884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8C581-318C-95E8-9DC4-F05A35318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water molecules&#10;&#10;AI-generated content may be incorrect.">
            <a:extLst>
              <a:ext uri="{FF2B5EF4-FFF2-40B4-BE49-F238E27FC236}">
                <a16:creationId xmlns:a16="http://schemas.microsoft.com/office/drawing/2014/main" id="{74DA0CA0-651C-6FC3-269B-8CA4A29C9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88" y="-1"/>
            <a:ext cx="10925370" cy="6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09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showing different colored bars&#10;&#10;AI-generated content may be incorrect.">
            <a:extLst>
              <a:ext uri="{FF2B5EF4-FFF2-40B4-BE49-F238E27FC236}">
                <a16:creationId xmlns:a16="http://schemas.microsoft.com/office/drawing/2014/main" id="{6180520D-A31B-91C9-19F3-D9DE96533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476" y="450166"/>
            <a:ext cx="9958246" cy="623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459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 with colored lines&#10;&#10;AI-generated content may be incorrect.">
            <a:extLst>
              <a:ext uri="{FF2B5EF4-FFF2-40B4-BE49-F238E27FC236}">
                <a16:creationId xmlns:a16="http://schemas.microsoft.com/office/drawing/2014/main" id="{6FB4D0D8-F305-8ACA-B6E7-072AF71BC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337" y="99719"/>
            <a:ext cx="9332792" cy="665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926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a blue line&#10;&#10;AI-generated content may be incorrect.">
            <a:extLst>
              <a:ext uri="{FF2B5EF4-FFF2-40B4-BE49-F238E27FC236}">
                <a16:creationId xmlns:a16="http://schemas.microsoft.com/office/drawing/2014/main" id="{00B29318-0C89-A0EC-EF7F-E2356229C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713" y="0"/>
            <a:ext cx="9008300" cy="640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099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 with colored lines&#10;&#10;AI-generated content may be incorrect.">
            <a:extLst>
              <a:ext uri="{FF2B5EF4-FFF2-40B4-BE49-F238E27FC236}">
                <a16:creationId xmlns:a16="http://schemas.microsoft.com/office/drawing/2014/main" id="{137A4386-1593-04A5-FAEC-51ED58CD7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750" y="258536"/>
            <a:ext cx="8883650" cy="634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69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</TotalTime>
  <Words>139</Words>
  <Application>Microsoft Macintosh PowerPoint</Application>
  <PresentationFormat>Widescreen</PresentationFormat>
  <Paragraphs>48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PyFock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Manas Sharma</dc:creator>
  <cp:lastModifiedBy>Manas Sharma</cp:lastModifiedBy>
  <cp:revision>34</cp:revision>
  <dcterms:created xsi:type="dcterms:W3CDTF">2025-08-16T08:22:51Z</dcterms:created>
  <dcterms:modified xsi:type="dcterms:W3CDTF">2025-08-17T15:16:25Z</dcterms:modified>
</cp:coreProperties>
</file>